
<file path=[Content_Types].xml><?xml version="1.0" encoding="utf-8"?>
<Types xmlns="http://schemas.openxmlformats.org/package/2006/content-types">
  <Default Extension="xml" ContentType="application/xml"/>
  <Default Extension="mp4" ContentType="video/mp4"/>
  <Default Extension="png" ContentType="image/png"/>
  <Default Extension="rels" ContentType="application/vnd.openxmlformats-package.relationships+xml"/>
  <Default Extension="m4v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</p:sldMasterIdLst>
  <p:notesMasterIdLst>
    <p:notesMasterId r:id="rId8"/>
  </p:notesMasterIdLst>
  <p:sldIdLst>
    <p:sldId id="309" r:id="rId2"/>
    <p:sldId id="425" r:id="rId3"/>
    <p:sldId id="426" r:id="rId4"/>
    <p:sldId id="424" r:id="rId5"/>
    <p:sldId id="427" r:id="rId6"/>
    <p:sldId id="428" r:id="rId7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i="1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i="1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i="1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i="1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i="1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sz="2400" i="1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sz="2400" i="1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sz="2400" i="1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sz="2400" i="1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24" userDrawn="1">
          <p15:clr>
            <a:srgbClr val="A4A3A4"/>
          </p15:clr>
        </p15:guide>
        <p15:guide id="2" pos="2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clrMode="bw"/>
  <p:clrMru>
    <a:srgbClr val="A9C9FF"/>
    <a:srgbClr val="990000"/>
    <a:srgbClr val="7D110C"/>
    <a:srgbClr val="B30838"/>
    <a:srgbClr val="6D6E70"/>
    <a:srgbClr val="F3F3F3"/>
    <a:srgbClr val="F8F3D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569" autoAdjust="0"/>
    <p:restoredTop sz="84146" autoAdjust="0"/>
  </p:normalViewPr>
  <p:slideViewPr>
    <p:cSldViewPr>
      <p:cViewPr varScale="1">
        <p:scale>
          <a:sx n="82" d="100"/>
          <a:sy n="82" d="100"/>
        </p:scale>
        <p:origin x="2144" y="152"/>
      </p:cViewPr>
      <p:guideLst>
        <p:guide orient="horz" pos="624"/>
        <p:guide pos="2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33" d="100"/>
        <a:sy n="33" d="100"/>
      </p:scale>
      <p:origin x="0" y="-1281"/>
    </p:cViewPr>
  </p:sorterViewPr>
  <p:notesViewPr>
    <p:cSldViewPr>
      <p:cViewPr varScale="1">
        <p:scale>
          <a:sx n="66" d="100"/>
          <a:sy n="66" d="100"/>
        </p:scale>
        <p:origin x="1668575090" y="2036290405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theme" Target="theme/theme1.xml"/><Relationship Id="rId1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notesMaster" Target="notesMasters/notesMaster1.xml"/><Relationship Id="rId9" Type="http://schemas.openxmlformats.org/officeDocument/2006/relationships/presProps" Target="presProps.xml"/><Relationship Id="rId1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i="0">
                <a:latin typeface="Arial" pitchFamily="-111" charset="0"/>
                <a:ea typeface="ＭＳ Ｐゴシック" pitchFamily="-111" charset="-128"/>
                <a:cs typeface="ＭＳ Ｐゴシック" pitchFamily="-111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i="0">
                <a:latin typeface="Arial" pitchFamily="-111" charset="0"/>
                <a:ea typeface="ＭＳ Ｐゴシック" pitchFamily="-111" charset="-128"/>
                <a:cs typeface="ＭＳ Ｐゴシック" pitchFamily="-111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1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i="0">
                <a:latin typeface="Arial" pitchFamily="-111" charset="0"/>
                <a:ea typeface="ＭＳ Ｐゴシック" pitchFamily="-111" charset="-128"/>
                <a:cs typeface="ＭＳ Ｐゴシック" pitchFamily="-111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1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i="0"/>
            </a:lvl1pPr>
          </a:lstStyle>
          <a:p>
            <a:pPr>
              <a:defRPr/>
            </a:pPr>
            <a:fld id="{D85F35A6-42B8-4D93-8810-66EDA793259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915921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anose="020B0600070205080204" pitchFamily="34" charset="-128"/>
        <a:cs typeface="ＭＳ Ｐゴシック" pitchFamily="-107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i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23DD7977-8B4C-4CE8-AD5A-B3091F5FB569}" type="slidenum">
              <a:rPr lang="en-US" altLang="en-US" sz="1200" i="0" smtClean="0"/>
              <a:pPr/>
              <a:t>1</a:t>
            </a:fld>
            <a:endParaRPr lang="en-US" altLang="en-US" sz="1200" i="0" smtClean="0"/>
          </a:p>
        </p:txBody>
      </p:sp>
      <p:sp>
        <p:nvSpPr>
          <p:cNvPr id="40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100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91620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7"/>
          <p:cNvSpPr txBox="1">
            <a:spLocks noChangeArrowheads="1"/>
          </p:cNvSpPr>
          <p:nvPr userDrawn="1"/>
        </p:nvSpPr>
        <p:spPr bwMode="auto">
          <a:xfrm>
            <a:off x="1828800" y="4469736"/>
            <a:ext cx="5486400" cy="731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 i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defRPr/>
            </a:pPr>
            <a:r>
              <a:rPr lang="en-US" altLang="en-US" sz="2000" i="0" dirty="0" smtClean="0"/>
              <a:t>Intelligent Systems Engineering</a:t>
            </a:r>
          </a:p>
          <a:p>
            <a:pPr algn="ctr">
              <a:defRPr/>
            </a:pPr>
            <a:r>
              <a:rPr lang="en-US" altLang="en-US" sz="2000" i="0" dirty="0" smtClean="0"/>
              <a:t>Indiana University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384048"/>
            <a:ext cx="8229600" cy="3200400"/>
          </a:xfrm>
        </p:spPr>
        <p:txBody>
          <a:bodyPr/>
          <a:lstStyle>
            <a:lvl1pPr marL="0" indent="0" algn="ctr">
              <a:buFontTx/>
              <a:buNone/>
              <a:defRPr sz="4800" b="1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 sz="4800" b="1"/>
            </a:lvl2pPr>
            <a:lvl3pPr marL="914400" indent="0">
              <a:buFontTx/>
              <a:buNone/>
              <a:defRPr sz="4800" b="1"/>
            </a:lvl3pPr>
            <a:lvl4pPr marL="1371600" indent="0">
              <a:buFontTx/>
              <a:buNone/>
              <a:defRPr sz="4800" b="1"/>
            </a:lvl4pPr>
            <a:lvl5pPr marL="1828800" indent="0">
              <a:buFontTx/>
              <a:buNone/>
              <a:defRPr sz="4800" b="1"/>
            </a:lvl5pPr>
          </a:lstStyle>
          <a:p>
            <a:pPr lvl="0"/>
            <a:r>
              <a:rPr lang="en-US" dirty="0" smtClean="0"/>
              <a:t>Insert title here!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2971800" y="5461476"/>
            <a:ext cx="3200400" cy="548640"/>
          </a:xfrm>
        </p:spPr>
        <p:txBody>
          <a:bodyPr anchor="ctr"/>
          <a:lstStyle>
            <a:lvl1pPr marL="0" indent="0" algn="ctr">
              <a:buNone/>
              <a:defRPr/>
            </a:lvl1pPr>
            <a:lvl2pPr marL="284162" indent="0">
              <a:buNone/>
              <a:defRPr/>
            </a:lvl2pPr>
            <a:lvl3pPr marL="574675" indent="0">
              <a:buNone/>
              <a:defRPr/>
            </a:lvl3pPr>
            <a:lvl4pPr marL="852487" indent="0">
              <a:buNone/>
              <a:defRPr/>
            </a:lvl4pPr>
            <a:lvl5pPr marL="1143000" indent="0">
              <a:buNone/>
              <a:defRPr/>
            </a:lvl5pPr>
          </a:lstStyle>
          <a:p>
            <a:pPr lvl="0"/>
            <a:r>
              <a:rPr lang="en-US" dirty="0" smtClean="0"/>
              <a:t>Insert date here</a:t>
            </a:r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828800" y="3920384"/>
            <a:ext cx="5486400" cy="548640"/>
          </a:xfrm>
        </p:spPr>
        <p:txBody>
          <a:bodyPr anchor="ctr"/>
          <a:lstStyle>
            <a:lvl1pPr marL="0" indent="0" algn="ctr">
              <a:buNone/>
              <a:defRPr sz="2800" b="0">
                <a:solidFill>
                  <a:schemeClr val="accent1"/>
                </a:solidFill>
              </a:defRPr>
            </a:lvl1pPr>
            <a:lvl2pPr marL="284162" indent="0">
              <a:buNone/>
              <a:defRPr/>
            </a:lvl2pPr>
            <a:lvl3pPr marL="574675" indent="0">
              <a:buNone/>
              <a:defRPr/>
            </a:lvl3pPr>
            <a:lvl4pPr marL="852487" indent="0">
              <a:buNone/>
              <a:defRPr/>
            </a:lvl4pPr>
            <a:lvl5pPr marL="1143000" indent="0">
              <a:buNone/>
              <a:defRPr/>
            </a:lvl5pPr>
          </a:lstStyle>
          <a:p>
            <a:pPr lvl="0"/>
            <a:r>
              <a:rPr lang="en-US" dirty="0" smtClean="0"/>
              <a:t>Your Name, </a:t>
            </a:r>
            <a:r>
              <a:rPr lang="en-US" dirty="0" err="1" smtClean="0"/>
              <a:t>Ph.D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85304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only (small tex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14400"/>
          </a:xfrm>
        </p:spPr>
        <p:txBody>
          <a:bodyPr/>
          <a:lstStyle>
            <a:lvl1pPr marL="228600" indent="0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914400"/>
            <a:ext cx="3657600" cy="5394960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47451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only (small tex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14400"/>
          </a:xfrm>
        </p:spPr>
        <p:txBody>
          <a:bodyPr/>
          <a:lstStyle>
            <a:lvl1pPr marL="228600" indent="0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0"/>
          </p:nvPr>
        </p:nvSpPr>
        <p:spPr>
          <a:xfrm>
            <a:off x="5486400" y="914400"/>
            <a:ext cx="3657600" cy="5394960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60964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947822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1295400"/>
            <a:ext cx="7315200" cy="3657600"/>
          </a:xfrm>
        </p:spPr>
        <p:txBody>
          <a:bodyPr anchor="ctr"/>
          <a:lstStyle>
            <a:lvl1pPr marL="0" indent="0" algn="ctr">
              <a:buNone/>
              <a:defRPr sz="4000" b="1" baseline="0"/>
            </a:lvl1pPr>
            <a:lvl2pPr marL="284162" indent="0">
              <a:buNone/>
              <a:defRPr/>
            </a:lvl2pPr>
            <a:lvl3pPr marL="574675" indent="0">
              <a:buNone/>
              <a:defRPr/>
            </a:lvl3pPr>
            <a:lvl4pPr marL="852487" indent="0">
              <a:buNone/>
              <a:defRPr/>
            </a:lvl4pPr>
            <a:lvl5pPr marL="1143000" indent="0">
              <a:buNone/>
              <a:defRPr/>
            </a:lvl5pPr>
          </a:lstStyle>
          <a:p>
            <a:pPr lvl="0"/>
            <a:r>
              <a:rPr lang="en-US" dirty="0" smtClean="0"/>
              <a:t>Insert transition text …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27024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ally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56601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14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0" y="914400"/>
            <a:ext cx="4572000" cy="5394960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4572000" y="914400"/>
            <a:ext cx="4572000" cy="5394960"/>
          </a:xfrm>
        </p:spPr>
        <p:txBody>
          <a:bodyPr/>
          <a:lstStyle/>
          <a:p>
            <a:pPr lvl="0"/>
            <a:endParaRPr lang="en-GB" noProof="0" dirty="0" smtClean="0"/>
          </a:p>
        </p:txBody>
      </p:sp>
    </p:spTree>
    <p:extLst>
      <p:ext uri="{BB962C8B-B14F-4D97-AF65-F5344CB8AC3E}">
        <p14:creationId xmlns:p14="http://schemas.microsoft.com/office/powerpoint/2010/main" val="16989958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0" y="914400"/>
            <a:ext cx="457200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0" y="1554480"/>
            <a:ext cx="4572000" cy="484632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000" y="914400"/>
            <a:ext cx="457200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72000" y="1554480"/>
            <a:ext cx="4572000" cy="47548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10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14400"/>
          </a:xfrm>
        </p:spPr>
        <p:txBody>
          <a:bodyPr/>
          <a:lstStyle>
            <a:lvl1pPr marL="117475" indent="0" algn="ctr"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914400"/>
            <a:ext cx="9144000" cy="5394960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41165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14400"/>
          </a:xfrm>
        </p:spPr>
        <p:txBody>
          <a:bodyPr/>
          <a:lstStyle>
            <a:lvl1pPr marL="173038" indent="0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01213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14400"/>
          </a:xfrm>
        </p:spPr>
        <p:txBody>
          <a:bodyPr/>
          <a:lstStyle>
            <a:lvl1pPr marL="228600" indent="0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914400"/>
            <a:ext cx="4572000" cy="5394960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0"/>
          </p:nvPr>
        </p:nvSpPr>
        <p:spPr>
          <a:xfrm>
            <a:off x="4572000" y="914400"/>
            <a:ext cx="4572000" cy="5394960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93325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(bigger text area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14400"/>
          </a:xfrm>
        </p:spPr>
        <p:txBody>
          <a:bodyPr/>
          <a:lstStyle>
            <a:lvl1pPr marL="228600" indent="0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914400"/>
            <a:ext cx="5486400" cy="5394960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0"/>
          </p:nvPr>
        </p:nvSpPr>
        <p:spPr>
          <a:xfrm>
            <a:off x="5486400" y="914400"/>
            <a:ext cx="3657600" cy="5394960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35831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14400"/>
          </a:xfrm>
        </p:spPr>
        <p:txBody>
          <a:bodyPr/>
          <a:lstStyle>
            <a:lvl1pPr marL="228600" indent="0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0"/>
          </p:nvPr>
        </p:nvSpPr>
        <p:spPr>
          <a:xfrm>
            <a:off x="4572000" y="914400"/>
            <a:ext cx="4572000" cy="5394960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84906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144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914400"/>
            <a:ext cx="4572000" cy="5394960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16826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only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144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0"/>
          </p:nvPr>
        </p:nvSpPr>
        <p:spPr>
          <a:xfrm>
            <a:off x="3657600" y="914400"/>
            <a:ext cx="5486400" cy="5394960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62493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only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144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914400"/>
            <a:ext cx="5486400" cy="5394960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57517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8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91440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 smtClean="0"/>
              <a:t>Click to edit Master title style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0" y="914400"/>
            <a:ext cx="9144000" cy="5394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 smtClean="0"/>
              <a:t>Click to edit Master text styles</a:t>
            </a:r>
          </a:p>
          <a:p>
            <a:pPr lvl="1"/>
            <a:r>
              <a:rPr lang="en-US" altLang="en-US" dirty="0" smtClean="0"/>
              <a:t>Second level</a:t>
            </a:r>
          </a:p>
          <a:p>
            <a:pPr lvl="2"/>
            <a:r>
              <a:rPr lang="en-US" altLang="en-US" dirty="0" smtClean="0"/>
              <a:t>Third level</a:t>
            </a:r>
          </a:p>
          <a:p>
            <a:pPr lvl="3"/>
            <a:r>
              <a:rPr lang="en-US" altLang="en-US" dirty="0" smtClean="0"/>
              <a:t>Fourth level</a:t>
            </a:r>
          </a:p>
          <a:p>
            <a:pPr lvl="4"/>
            <a:r>
              <a:rPr lang="en-US" altLang="en-US" dirty="0" smtClean="0"/>
              <a:t>Fifth level</a:t>
            </a:r>
          </a:p>
        </p:txBody>
      </p:sp>
      <p:sp>
        <p:nvSpPr>
          <p:cNvPr id="1029" name="TextBox 1"/>
          <p:cNvSpPr txBox="1">
            <a:spLocks noChangeArrowheads="1"/>
          </p:cNvSpPr>
          <p:nvPr userDrawn="1"/>
        </p:nvSpPr>
        <p:spPr bwMode="auto">
          <a:xfrm>
            <a:off x="1828800" y="6275904"/>
            <a:ext cx="7315200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91440" rIns="91440" bIns="91440" anchor="ctr">
            <a:spAutoFit/>
          </a:bodyPr>
          <a:lstStyle>
            <a:lvl1pPr>
              <a:defRPr sz="2400" i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>
              <a:defRPr/>
            </a:pPr>
            <a:r>
              <a:rPr lang="en-US" altLang="en-US" sz="1200" b="1" i="0" dirty="0" smtClean="0">
                <a:solidFill>
                  <a:schemeClr val="tx2"/>
                </a:solidFill>
              </a:rPr>
              <a:t> </a:t>
            </a:r>
            <a:r>
              <a:rPr lang="en-US" altLang="en-US" sz="1400" b="1" i="0" dirty="0" smtClean="0">
                <a:solidFill>
                  <a:schemeClr val="bg1"/>
                </a:solidFill>
              </a:rPr>
              <a:t>Macklin lab</a:t>
            </a:r>
          </a:p>
          <a:p>
            <a:pPr algn="r">
              <a:defRPr/>
            </a:pPr>
            <a:r>
              <a:rPr lang="en-US" altLang="en-US" sz="1400" b="0" i="0" dirty="0" smtClean="0">
                <a:solidFill>
                  <a:schemeClr val="tx2"/>
                </a:solidFill>
              </a:rPr>
              <a:t>MathCancer.org  </a:t>
            </a:r>
            <a:r>
              <a:rPr lang="en-US" altLang="en-US" sz="1400" b="0" i="0" dirty="0" smtClean="0">
                <a:solidFill>
                  <a:schemeClr val="bg1"/>
                </a:solidFill>
              </a:rPr>
              <a:t>▪</a:t>
            </a:r>
            <a:r>
              <a:rPr lang="en-US" altLang="en-US" sz="1400" b="0" i="0" dirty="0" smtClean="0">
                <a:solidFill>
                  <a:schemeClr val="tx2"/>
                </a:solidFill>
              </a:rPr>
              <a:t>  @</a:t>
            </a:r>
            <a:r>
              <a:rPr lang="en-US" altLang="en-US" sz="1400" b="0" i="0" dirty="0" err="1" smtClean="0">
                <a:solidFill>
                  <a:schemeClr val="tx2"/>
                </a:solidFill>
              </a:rPr>
              <a:t>MathCancer</a:t>
            </a:r>
            <a:endParaRPr lang="en-US" altLang="en-US" sz="1400" b="0" i="0" dirty="0" smtClean="0">
              <a:solidFill>
                <a:schemeClr val="tx2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25" r:id="rId1"/>
    <p:sldLayoutId id="2147484223" r:id="rId2"/>
    <p:sldLayoutId id="2147484233" r:id="rId3"/>
    <p:sldLayoutId id="2147484226" r:id="rId4"/>
    <p:sldLayoutId id="2147484231" r:id="rId5"/>
    <p:sldLayoutId id="2147484228" r:id="rId6"/>
    <p:sldLayoutId id="2147484227" r:id="rId7"/>
    <p:sldLayoutId id="2147484229" r:id="rId8"/>
    <p:sldLayoutId id="2147484230" r:id="rId9"/>
    <p:sldLayoutId id="2147484235" r:id="rId10"/>
    <p:sldLayoutId id="2147484236" r:id="rId11"/>
    <p:sldLayoutId id="2147484232" r:id="rId12"/>
    <p:sldLayoutId id="2147484224" r:id="rId13"/>
    <p:sldLayoutId id="2147484234" r:id="rId14"/>
    <p:sldLayoutId id="2147484285" r:id="rId15"/>
    <p:sldLayoutId id="2147484288" r:id="rId16"/>
  </p:sldLayoutIdLst>
  <p:timing>
    <p:tnLst>
      <p:par>
        <p:cTn id="1" dur="indefinite" restart="never" nodeType="tmRoot"/>
      </p:par>
    </p:tnLst>
  </p:timing>
  <p:txStyles>
    <p:titleStyle>
      <a:lvl1pPr marL="228600" indent="0" algn="ctr" rtl="0" eaLnBrk="0" fontAlgn="base" hangingPunct="0">
        <a:spcBef>
          <a:spcPct val="0"/>
        </a:spcBef>
        <a:spcAft>
          <a:spcPct val="0"/>
        </a:spcAft>
        <a:defRPr sz="3400" b="1">
          <a:solidFill>
            <a:schemeClr val="accent1"/>
          </a:solidFill>
          <a:latin typeface="+mj-lt"/>
          <a:ea typeface="MS PGothic" panose="020B0600070205080204" pitchFamily="34" charset="-128"/>
          <a:cs typeface="ＭＳ Ｐゴシック" pitchFamily="-107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400" b="1">
          <a:solidFill>
            <a:srgbClr val="B30838"/>
          </a:solidFill>
          <a:latin typeface="Arial" charset="0"/>
          <a:ea typeface="MS PGothic" panose="020B0600070205080204" pitchFamily="34" charset="-128"/>
          <a:cs typeface="ＭＳ Ｐゴシック" pitchFamily="-107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400" b="1">
          <a:solidFill>
            <a:srgbClr val="B30838"/>
          </a:solidFill>
          <a:latin typeface="Arial" charset="0"/>
          <a:ea typeface="MS PGothic" panose="020B0600070205080204" pitchFamily="34" charset="-128"/>
          <a:cs typeface="ＭＳ Ｐゴシック" pitchFamily="-107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400" b="1">
          <a:solidFill>
            <a:srgbClr val="B30838"/>
          </a:solidFill>
          <a:latin typeface="Arial" charset="0"/>
          <a:ea typeface="MS PGothic" panose="020B0600070205080204" pitchFamily="34" charset="-128"/>
          <a:cs typeface="ＭＳ Ｐゴシック" pitchFamily="-107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400" b="1">
          <a:solidFill>
            <a:srgbClr val="B30838"/>
          </a:solidFill>
          <a:latin typeface="Arial" charset="0"/>
          <a:ea typeface="MS PGothic" panose="020B0600070205080204" pitchFamily="34" charset="-128"/>
          <a:cs typeface="ＭＳ Ｐゴシック" pitchFamily="-107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3400" b="1">
          <a:solidFill>
            <a:schemeClr val="accent1"/>
          </a:solidFill>
          <a:latin typeface="Arial" charset="0"/>
          <a:ea typeface="ＭＳ Ｐゴシック" charset="-128"/>
        </a:defRPr>
      </a:lvl6pPr>
      <a:lvl7pPr marL="914400" algn="l" rtl="0" fontAlgn="base">
        <a:spcBef>
          <a:spcPct val="0"/>
        </a:spcBef>
        <a:spcAft>
          <a:spcPct val="0"/>
        </a:spcAft>
        <a:defRPr sz="3400" b="1">
          <a:solidFill>
            <a:schemeClr val="accent1"/>
          </a:solidFill>
          <a:latin typeface="Arial" charset="0"/>
          <a:ea typeface="ＭＳ Ｐゴシック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sz="3400" b="1">
          <a:solidFill>
            <a:schemeClr val="accent1"/>
          </a:solidFill>
          <a:latin typeface="Arial" charset="0"/>
          <a:ea typeface="ＭＳ Ｐゴシック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sz="3400" b="1">
          <a:solidFill>
            <a:schemeClr val="accent1"/>
          </a:solidFill>
          <a:latin typeface="Arial" charset="0"/>
          <a:ea typeface="ＭＳ Ｐゴシック" charset="-128"/>
        </a:defRPr>
      </a:lvl9pPr>
    </p:titleStyle>
    <p:bodyStyle>
      <a:lvl1pPr marL="287338" indent="-287338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MS PGothic" panose="020B0600070205080204" pitchFamily="34" charset="-128"/>
          <a:cs typeface="ＭＳ Ｐゴシック" pitchFamily="-107" charset="-128"/>
        </a:defRPr>
      </a:lvl1pPr>
      <a:lvl2pPr marL="574675" indent="-290513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MS PGothic" panose="020B0600070205080204" pitchFamily="34" charset="-128"/>
        </a:defRPr>
      </a:lvl2pPr>
      <a:lvl3pPr marL="858838" indent="-284163" algn="l" rtl="0" eaLnBrk="0" fontAlgn="base" hangingPunct="0">
        <a:spcBef>
          <a:spcPct val="20000"/>
        </a:spcBef>
        <a:spcAft>
          <a:spcPct val="0"/>
        </a:spcAft>
        <a:buChar char="•"/>
        <a:defRPr sz="1600">
          <a:solidFill>
            <a:schemeClr val="tx1"/>
          </a:solidFill>
          <a:latin typeface="+mn-lt"/>
          <a:ea typeface="MS PGothic" panose="020B0600070205080204" pitchFamily="34" charset="-128"/>
        </a:defRPr>
      </a:lvl3pPr>
      <a:lvl4pPr marL="1143000" indent="-290513" algn="l" rtl="0" eaLnBrk="0" fontAlgn="base" hangingPunct="0">
        <a:spcBef>
          <a:spcPct val="20000"/>
        </a:spcBef>
        <a:spcAft>
          <a:spcPct val="0"/>
        </a:spcAft>
        <a:buChar char="–"/>
        <a:defRPr sz="1600">
          <a:solidFill>
            <a:schemeClr val="tx1"/>
          </a:solidFill>
          <a:latin typeface="+mn-lt"/>
          <a:ea typeface="MS PGothic" panose="020B0600070205080204" pitchFamily="34" charset="-128"/>
        </a:defRPr>
      </a:lvl4pPr>
      <a:lvl5pPr marL="1427163" indent="-284163" algn="l" rtl="0" eaLnBrk="0" fontAlgn="base" hangingPunct="0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MS PGothic" panose="020B0600070205080204" pitchFamily="34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3.png"/><Relationship Id="rId1" Type="http://schemas.microsoft.com/office/2007/relationships/media" Target="../media/media2.m4v"/><Relationship Id="rId2" Type="http://schemas.openxmlformats.org/officeDocument/2006/relationships/video" Target="../media/media2.m4v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4.png"/><Relationship Id="rId1" Type="http://schemas.microsoft.com/office/2007/relationships/media" Target="../media/media3.m4v"/><Relationship Id="rId2" Type="http://schemas.openxmlformats.org/officeDocument/2006/relationships/video" Target="../media/media3.m4v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AMIGOS Collaboration: </a:t>
            </a:r>
            <a:r>
              <a:rPr lang="en-US" dirty="0" err="1" smtClean="0"/>
              <a:t>Gilkes</a:t>
            </a:r>
            <a:r>
              <a:rPr lang="en-US" dirty="0" smtClean="0"/>
              <a:t>/Macklin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November 15, 2017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Macklin Lab</a:t>
            </a:r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Starting </a:t>
            </a:r>
            <a:r>
              <a:rPr lang="en-US" dirty="0" smtClean="0"/>
              <a:t>Assumptions/Conditions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62000"/>
            <a:ext cx="9144000" cy="5394960"/>
          </a:xfrm>
        </p:spPr>
        <p:txBody>
          <a:bodyPr/>
          <a:lstStyle/>
          <a:p>
            <a:endParaRPr lang="en-US" sz="1800" dirty="0" smtClean="0"/>
          </a:p>
          <a:p>
            <a:r>
              <a:rPr lang="en-US" dirty="0" smtClean="0"/>
              <a:t>PDE </a:t>
            </a:r>
            <a:r>
              <a:rPr lang="en-US" dirty="0" err="1" smtClean="0"/>
              <a:t>advective</a:t>
            </a:r>
            <a:r>
              <a:rPr lang="en-US" dirty="0" smtClean="0"/>
              <a:t> like chemotactic flux</a:t>
            </a:r>
          </a:p>
          <a:p>
            <a:r>
              <a:rPr lang="en-US" dirty="0" smtClean="0"/>
              <a:t>Hexagonal lattice, roughly in a circle of radius 270 um</a:t>
            </a:r>
          </a:p>
          <a:p>
            <a:r>
              <a:rPr lang="en-US" dirty="0" smtClean="0"/>
              <a:t>Equal volume/shape voxels </a:t>
            </a:r>
            <a:r>
              <a:rPr lang="mr-IN" dirty="0" smtClean="0"/>
              <a:t>–</a:t>
            </a:r>
            <a:r>
              <a:rPr lang="en-US" dirty="0" smtClean="0"/>
              <a:t> 20 um radius - ~29 cells per voxel</a:t>
            </a:r>
          </a:p>
          <a:p>
            <a:r>
              <a:rPr lang="en-US" dirty="0" smtClean="0"/>
              <a:t>~100 um diffusion length scale for O2 in tumor (2-3 voxels)</a:t>
            </a:r>
          </a:p>
          <a:p>
            <a:r>
              <a:rPr lang="en-US" dirty="0" smtClean="0"/>
              <a:t>~1000 um diffusion length scale for O2 in normal tissue</a:t>
            </a:r>
            <a:endParaRPr lang="en-US" dirty="0" smtClean="0"/>
          </a:p>
          <a:p>
            <a:r>
              <a:rPr lang="en-US" dirty="0" smtClean="0"/>
              <a:t>~150 um diffusion length scale for </a:t>
            </a:r>
            <a:r>
              <a:rPr lang="en-US" dirty="0" err="1" smtClean="0"/>
              <a:t>angiogenic</a:t>
            </a:r>
            <a:r>
              <a:rPr lang="en-US" dirty="0" smtClean="0"/>
              <a:t> factor</a:t>
            </a:r>
          </a:p>
          <a:p>
            <a:r>
              <a:rPr lang="en-US" dirty="0" smtClean="0"/>
              <a:t>Opposing tumor and vasculature</a:t>
            </a:r>
          </a:p>
          <a:p>
            <a:r>
              <a:rPr lang="en-US" dirty="0" smtClean="0"/>
              <a:t>Simulation runs for 20 days</a:t>
            </a:r>
          </a:p>
          <a:p>
            <a:r>
              <a:rPr lang="en-US" dirty="0" smtClean="0"/>
              <a:t>Color maps and histograms are actively updated to aid in debugging/trouble shooting.  In production runs, they will be held constant.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4674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1: Angiogenesis </a:t>
            </a:r>
            <a:r>
              <a:rPr lang="mr-IN" dirty="0" smtClean="0"/>
              <a:t>–</a:t>
            </a:r>
            <a:r>
              <a:rPr lang="en-US" dirty="0" smtClean="0"/>
              <a:t> Static Tumor</a:t>
            </a:r>
            <a:endParaRPr lang="en-US" dirty="0"/>
          </a:p>
        </p:txBody>
      </p:sp>
      <p:pic>
        <p:nvPicPr>
          <p:cNvPr id="10" name="20_day_long_simulation_opposing_tumor_vasculature(transcode)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630363"/>
            <a:ext cx="9144000" cy="3960812"/>
          </a:xfrm>
        </p:spPr>
      </p:pic>
    </p:spTree>
    <p:extLst>
      <p:ext uri="{BB962C8B-B14F-4D97-AF65-F5344CB8AC3E}">
        <p14:creationId xmlns:p14="http://schemas.microsoft.com/office/powerpoint/2010/main" val="1273791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2: Growing Tumor and Vasculature</a:t>
            </a:r>
            <a:endParaRPr lang="en-US" dirty="0"/>
          </a:p>
        </p:txBody>
      </p:sp>
      <p:pic>
        <p:nvPicPr>
          <p:cNvPr id="4" name="30_days_opposed_tumor_growth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630363"/>
            <a:ext cx="9144000" cy="3960812"/>
          </a:xfrm>
        </p:spPr>
      </p:pic>
    </p:spTree>
    <p:extLst>
      <p:ext uri="{BB962C8B-B14F-4D97-AF65-F5344CB8AC3E}">
        <p14:creationId xmlns:p14="http://schemas.microsoft.com/office/powerpoint/2010/main" val="1233805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Initial Application: 2-D “Spheroid”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Low density (1/2 of carrying capacity) seeded in approximate center of domain (tissue space)</a:t>
            </a:r>
          </a:p>
          <a:p>
            <a:r>
              <a:rPr lang="en-US" dirty="0" smtClean="0"/>
              <a:t>Vasculature seeded on exterior of tissue space</a:t>
            </a:r>
          </a:p>
          <a:p>
            <a:r>
              <a:rPr lang="en-US" dirty="0" smtClean="0"/>
              <a:t>Video begins at the beginning of day 20 of the simulation and runs until day 50</a:t>
            </a:r>
          </a:p>
          <a:p>
            <a:r>
              <a:rPr lang="en-US" dirty="0" smtClean="0"/>
              <a:t>Growth rate is 6 times faster than previous videos</a:t>
            </a:r>
          </a:p>
          <a:p>
            <a:r>
              <a:rPr lang="en-US" dirty="0"/>
              <a:t>Color maps and histograms are actively updated to aid in debugging/trouble shooting.  In production runs, they will be held constant.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42125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Spheroid</a:t>
            </a:r>
            <a:endParaRPr lang="en-US" dirty="0"/>
          </a:p>
        </p:txBody>
      </p:sp>
      <p:pic>
        <p:nvPicPr>
          <p:cNvPr id="4" name="days_20_to_50_circle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630363"/>
            <a:ext cx="9144000" cy="3960812"/>
          </a:xfrm>
        </p:spPr>
      </p:pic>
    </p:spTree>
    <p:extLst>
      <p:ext uri="{BB962C8B-B14F-4D97-AF65-F5344CB8AC3E}">
        <p14:creationId xmlns:p14="http://schemas.microsoft.com/office/powerpoint/2010/main" val="1349637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Master style - rev. Feb 25, 2017">
  <a:themeElements>
    <a:clrScheme name="Blank Presentation 1">
      <a:dk1>
        <a:srgbClr val="000000"/>
      </a:dk1>
      <a:lt1>
        <a:srgbClr val="FFFFFF"/>
      </a:lt1>
      <a:dk2>
        <a:srgbClr val="F8F3D2"/>
      </a:dk2>
      <a:lt2>
        <a:srgbClr val="B0B2B4"/>
      </a:lt2>
      <a:accent1>
        <a:srgbClr val="7D110C"/>
      </a:accent1>
      <a:accent2>
        <a:srgbClr val="6D6E70"/>
      </a:accent2>
      <a:accent3>
        <a:srgbClr val="FFFFFF"/>
      </a:accent3>
      <a:accent4>
        <a:srgbClr val="000000"/>
      </a:accent4>
      <a:accent5>
        <a:srgbClr val="BFAAAA"/>
      </a:accent5>
      <a:accent6>
        <a:srgbClr val="626365"/>
      </a:accent6>
      <a:hlink>
        <a:srgbClr val="7D110C"/>
      </a:hlink>
      <a:folHlink>
        <a:srgbClr val="6D6E70"/>
      </a:folHlink>
    </a:clrScheme>
    <a:fontScheme name="Blank Presentation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F8F3D2"/>
        </a:dk2>
        <a:lt2>
          <a:srgbClr val="B0B2B4"/>
        </a:lt2>
        <a:accent1>
          <a:srgbClr val="7D110C"/>
        </a:accent1>
        <a:accent2>
          <a:srgbClr val="6D6E70"/>
        </a:accent2>
        <a:accent3>
          <a:srgbClr val="FFFFFF"/>
        </a:accent3>
        <a:accent4>
          <a:srgbClr val="000000"/>
        </a:accent4>
        <a:accent5>
          <a:srgbClr val="BFAAAA"/>
        </a:accent5>
        <a:accent6>
          <a:srgbClr val="626365"/>
        </a:accent6>
        <a:hlink>
          <a:srgbClr val="7D110C"/>
        </a:hlink>
        <a:folHlink>
          <a:srgbClr val="6D6E7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9F3D3"/>
        </a:lt1>
        <a:dk2>
          <a:srgbClr val="F8F3D2"/>
        </a:dk2>
        <a:lt2>
          <a:srgbClr val="B0B2B4"/>
        </a:lt2>
        <a:accent1>
          <a:srgbClr val="7D110C"/>
        </a:accent1>
        <a:accent2>
          <a:srgbClr val="6D6E70"/>
        </a:accent2>
        <a:accent3>
          <a:srgbClr val="FBF8E6"/>
        </a:accent3>
        <a:accent4>
          <a:srgbClr val="000000"/>
        </a:accent4>
        <a:accent5>
          <a:srgbClr val="BFAAAA"/>
        </a:accent5>
        <a:accent6>
          <a:srgbClr val="626365"/>
        </a:accent6>
        <a:hlink>
          <a:srgbClr val="7D110C"/>
        </a:hlink>
        <a:folHlink>
          <a:srgbClr val="6D6E7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10120</TotalTime>
  <Words>203</Words>
  <Application>Microsoft Macintosh PowerPoint</Application>
  <PresentationFormat>On-screen Show (4:3)</PresentationFormat>
  <Paragraphs>25</Paragraphs>
  <Slides>6</Slides>
  <Notes>1</Notes>
  <HiddenSlides>0</HiddenSlides>
  <MMClips>3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MS PGothic</vt:lpstr>
      <vt:lpstr>ＭＳ Ｐゴシック</vt:lpstr>
      <vt:lpstr>Arial</vt:lpstr>
      <vt:lpstr>Master style - rev. Feb 25, 2017</vt:lpstr>
      <vt:lpstr>PowerPoint Presentation</vt:lpstr>
      <vt:lpstr>Starting Assumptions/Conditions</vt:lpstr>
      <vt:lpstr>Test 1: Angiogenesis – Static Tumor</vt:lpstr>
      <vt:lpstr>Test 2: Growing Tumor and Vasculature</vt:lpstr>
      <vt:lpstr>Initial Application: 2-D “Spheroid”</vt:lpstr>
      <vt:lpstr>Spheroid</vt:lpstr>
    </vt:vector>
  </TitlesOfParts>
  <Company>Indiana University</Company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Future of Information Technology and The Indiana University School of Informatics</dc:title>
  <dc:creator>Neal Moore</dc:creator>
  <cp:keywords/>
  <cp:lastModifiedBy>Microsoft Office User</cp:lastModifiedBy>
  <cp:revision>497</cp:revision>
  <cp:lastPrinted>2009-05-27T19:00:23Z</cp:lastPrinted>
  <dcterms:created xsi:type="dcterms:W3CDTF">2011-04-26T20:44:01Z</dcterms:created>
  <dcterms:modified xsi:type="dcterms:W3CDTF">2017-12-01T17:23:53Z</dcterms:modified>
</cp:coreProperties>
</file>